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8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9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6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D2B7D-5666-4D1F-A56E-9FE2859012E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F160-77AD-44E2-BC95-CF1A3F57F3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Chemical Reaction Equilibrium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972283"/>
              </p:ext>
            </p:extLst>
          </p:nvPr>
        </p:nvGraphicFramePr>
        <p:xfrm>
          <a:off x="3352800" y="2438400"/>
          <a:ext cx="2457417" cy="350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6559560" imgH="9353520" progId="AcroExch.Document.DC">
                  <p:embed/>
                </p:oleObj>
              </mc:Choice>
              <mc:Fallback>
                <p:oleObj name="Acrobat Document" r:id="rId3" imgW="6559560" imgH="9353520" progId="AcroExch.Document.DC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2457417" cy="35099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4735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5.4-6  Allosteric Binding of a Ligand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Non-Interconverting </a:t>
            </a:r>
            <a:r>
              <a:rPr lang="en-US" sz="2000" dirty="0"/>
              <a:t>Receptor Sites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5947412" cy="4480560"/>
          </a:xfrm>
        </p:spPr>
      </p:pic>
    </p:spTree>
    <p:extLst>
      <p:ext uri="{BB962C8B-B14F-4D97-AF65-F5344CB8AC3E}">
        <p14:creationId xmlns:p14="http://schemas.microsoft.com/office/powerpoint/2010/main" val="124052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</p:spPr>
        <p:txBody>
          <a:bodyPr>
            <a:normAutofit/>
          </a:bodyPr>
          <a:lstStyle/>
          <a:p>
            <a:r>
              <a:rPr lang="en-US" sz="2000" dirty="0"/>
              <a:t>Figure 5.4-7  Allosteric Binding of a Ligand to Interconverting Receptor Sites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498474" cy="5029200"/>
          </a:xfrm>
        </p:spPr>
      </p:pic>
    </p:spTree>
    <p:extLst>
      <p:ext uri="{BB962C8B-B14F-4D97-AF65-F5344CB8AC3E}">
        <p14:creationId xmlns:p14="http://schemas.microsoft.com/office/powerpoint/2010/main" val="15583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5.4-8  Allosteric Binding Curves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Non-Interconverting </a:t>
            </a:r>
            <a:r>
              <a:rPr lang="en-US" sz="2000" dirty="0"/>
              <a:t>and Interconverting Receptor </a:t>
            </a:r>
            <a:r>
              <a:rPr lang="en-US" sz="2000" dirty="0" smtClean="0"/>
              <a:t>Sites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082991" cy="3566160"/>
          </a:xfrm>
        </p:spPr>
      </p:pic>
    </p:spTree>
    <p:extLst>
      <p:ext uri="{BB962C8B-B14F-4D97-AF65-F5344CB8AC3E}">
        <p14:creationId xmlns:p14="http://schemas.microsoft.com/office/powerpoint/2010/main" val="7539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5.5-1  Distribution of O</a:t>
            </a:r>
            <a:r>
              <a:rPr lang="en-US" sz="2000" baseline="-25000" dirty="0"/>
              <a:t>2</a:t>
            </a:r>
            <a:r>
              <a:rPr lang="en-US" sz="2000" dirty="0"/>
              <a:t> and CO</a:t>
            </a:r>
            <a:r>
              <a:rPr lang="en-US" sz="2000" baseline="-25000" dirty="0"/>
              <a:t>2</a:t>
            </a:r>
            <a:r>
              <a:rPr lang="en-US" sz="2000" dirty="0"/>
              <a:t> Between a Gas Phase and Blood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975548" cy="3566160"/>
          </a:xfrm>
        </p:spPr>
      </p:pic>
    </p:spTree>
    <p:extLst>
      <p:ext uri="{BB962C8B-B14F-4D97-AF65-F5344CB8AC3E}">
        <p14:creationId xmlns:p14="http://schemas.microsoft.com/office/powerpoint/2010/main" val="320591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5.5-2  Oxyhemoglobin Dissociation for Human Blood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at </a:t>
            </a:r>
            <a:r>
              <a:rPr lang="en-US" sz="2000" dirty="0"/>
              <a:t>37</a:t>
            </a:r>
            <a:r>
              <a:rPr lang="en-US" sz="2000" baseline="30000" dirty="0"/>
              <a:t>o</a:t>
            </a:r>
            <a:r>
              <a:rPr lang="en-US" sz="2000" dirty="0"/>
              <a:t>C and pH=7.4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89664" cy="3749040"/>
          </a:xfrm>
        </p:spPr>
      </p:pic>
    </p:spTree>
    <p:extLst>
      <p:ext uri="{BB962C8B-B14F-4D97-AF65-F5344CB8AC3E}">
        <p14:creationId xmlns:p14="http://schemas.microsoft.com/office/powerpoint/2010/main" val="3205919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5.5-3  Oxyhemoglobin Dissociation Predicted by the Hill Model </a:t>
            </a:r>
            <a:br>
              <a:rPr lang="en-US" sz="2000" dirty="0"/>
            </a:br>
            <a:r>
              <a:rPr lang="en-US" sz="2000" dirty="0"/>
              <a:t>Including the Bohr Effect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971672" cy="3749040"/>
          </a:xfrm>
        </p:spPr>
      </p:pic>
    </p:spTree>
    <p:extLst>
      <p:ext uri="{BB962C8B-B14F-4D97-AF65-F5344CB8AC3E}">
        <p14:creationId xmlns:p14="http://schemas.microsoft.com/office/powerpoint/2010/main" val="320591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5.5-4  CO</a:t>
            </a:r>
            <a:r>
              <a:rPr lang="en-US" sz="2000" baseline="-25000" dirty="0"/>
              <a:t>2</a:t>
            </a:r>
            <a:r>
              <a:rPr lang="en-US" sz="2000" dirty="0"/>
              <a:t> Dissociation Curves and Associated pH Changes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8595360" cy="3392582"/>
          </a:xfrm>
        </p:spPr>
      </p:pic>
    </p:spTree>
    <p:extLst>
      <p:ext uri="{BB962C8B-B14F-4D97-AF65-F5344CB8AC3E}">
        <p14:creationId xmlns:p14="http://schemas.microsoft.com/office/powerpoint/2010/main" val="320591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5.5-5  O</a:t>
            </a:r>
            <a:r>
              <a:rPr lang="en-US" sz="2000" baseline="-25000" dirty="0"/>
              <a:t>2</a:t>
            </a:r>
            <a:r>
              <a:rPr lang="en-US" sz="2000" dirty="0"/>
              <a:t> and CO</a:t>
            </a:r>
            <a:r>
              <a:rPr lang="en-US" sz="2000" baseline="-25000" dirty="0"/>
              <a:t>2</a:t>
            </a:r>
            <a:r>
              <a:rPr lang="en-US" sz="2000" dirty="0"/>
              <a:t> Changes Along a Pulmonary </a:t>
            </a:r>
            <a:r>
              <a:rPr lang="en-US" sz="2000" dirty="0" smtClean="0"/>
              <a:t>Capillary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7778497" cy="3200400"/>
          </a:xfrm>
        </p:spPr>
      </p:pic>
    </p:spTree>
    <p:extLst>
      <p:ext uri="{BB962C8B-B14F-4D97-AF65-F5344CB8AC3E}">
        <p14:creationId xmlns:p14="http://schemas.microsoft.com/office/powerpoint/2010/main" val="320591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000" dirty="0"/>
              <a:t>Figure 5.1-1  Equilibrium Solution of Reactants and Products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</a:t>
            </a:r>
            <a:r>
              <a:rPr lang="en-US" sz="2000" dirty="0"/>
              <a:t>a Well-Mixed Reactor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19200"/>
            <a:ext cx="6393530" cy="5120640"/>
          </a:xfrm>
        </p:spPr>
      </p:pic>
    </p:spTree>
    <p:extLst>
      <p:ext uri="{BB962C8B-B14F-4D97-AF65-F5344CB8AC3E}">
        <p14:creationId xmlns:p14="http://schemas.microsoft.com/office/powerpoint/2010/main" val="294107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5.3-1  Electrical Charge on Glycine Molecules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38441" cy="4572000"/>
          </a:xfrm>
        </p:spPr>
      </p:pic>
    </p:spTree>
    <p:extLst>
      <p:ext uri="{BB962C8B-B14F-4D97-AF65-F5344CB8AC3E}">
        <p14:creationId xmlns:p14="http://schemas.microsoft.com/office/powerpoint/2010/main" val="293578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5.3-2  Electrical Charge on Hemoglobin in Salt Solutions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837255" cy="47548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5.4-1  Monovalent Binding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864622" cy="2651760"/>
          </a:xfrm>
        </p:spPr>
      </p:pic>
    </p:spTree>
    <p:extLst>
      <p:ext uri="{BB962C8B-B14F-4D97-AF65-F5344CB8AC3E}">
        <p14:creationId xmlns:p14="http://schemas.microsoft.com/office/powerpoint/2010/main" val="184294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5.4-2  Monovalent Binding Curve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6547779" cy="5212080"/>
          </a:xfrm>
        </p:spPr>
      </p:pic>
    </p:spTree>
    <p:extLst>
      <p:ext uri="{BB962C8B-B14F-4D97-AF65-F5344CB8AC3E}">
        <p14:creationId xmlns:p14="http://schemas.microsoft.com/office/powerpoint/2010/main" val="643318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5.4-3.  Benzodiazepine Binding to Rat Brain Cell Receptors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599938" cy="4846320"/>
          </a:xfrm>
        </p:spPr>
      </p:pic>
    </p:spTree>
    <p:extLst>
      <p:ext uri="{BB962C8B-B14F-4D97-AF65-F5344CB8AC3E}">
        <p14:creationId xmlns:p14="http://schemas.microsoft.com/office/powerpoint/2010/main" val="193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/>
              <a:t>Figure 5.4-4  Competitive Binding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535473" cy="4846320"/>
          </a:xfrm>
        </p:spPr>
      </p:pic>
    </p:spTree>
    <p:extLst>
      <p:ext uri="{BB962C8B-B14F-4D97-AF65-F5344CB8AC3E}">
        <p14:creationId xmlns:p14="http://schemas.microsoft.com/office/powerpoint/2010/main" val="22440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>
            <a:normAutofit/>
          </a:bodyPr>
          <a:lstStyle/>
          <a:p>
            <a:r>
              <a:rPr lang="en-US" sz="2000" dirty="0"/>
              <a:t>Figure 5.4-5  Displacement of Bound </a:t>
            </a:r>
            <a:r>
              <a:rPr lang="en-US" sz="2000" dirty="0" err="1"/>
              <a:t>Pindolol</a:t>
            </a:r>
            <a:r>
              <a:rPr lang="en-US" sz="2000" dirty="0"/>
              <a:t> by </a:t>
            </a:r>
            <a:r>
              <a:rPr lang="en-US" sz="2000" dirty="0" err="1"/>
              <a:t>Norepherine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29595" cy="4663440"/>
          </a:xfrm>
        </p:spPr>
      </p:pic>
    </p:spTree>
    <p:extLst>
      <p:ext uri="{BB962C8B-B14F-4D97-AF65-F5344CB8AC3E}">
        <p14:creationId xmlns:p14="http://schemas.microsoft.com/office/powerpoint/2010/main" val="278611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130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Acrobat Document</vt:lpstr>
      <vt:lpstr>Chapter 5 Chemical Reaction Equilibrium</vt:lpstr>
      <vt:lpstr>Figure 5.1-1  Equilibrium Solution of Reactants and Products  in a Well-Mixed Reactor</vt:lpstr>
      <vt:lpstr>Figure 5.3-1  Electrical Charge on Glycine Molecules </vt:lpstr>
      <vt:lpstr>Figure 5.3-2  Electrical Charge on Hemoglobin in Salt Solutions</vt:lpstr>
      <vt:lpstr>Figure 5.4-1  Monovalent Binding</vt:lpstr>
      <vt:lpstr>Figure 5.4-2  Monovalent Binding Curve</vt:lpstr>
      <vt:lpstr>Figure 5.4-3.  Benzodiazepine Binding to Rat Brain Cell Receptors</vt:lpstr>
      <vt:lpstr>Figure 5.4-4  Competitive Binding</vt:lpstr>
      <vt:lpstr>Figure 5.4-5  Displacement of Bound Pindolol by Norepherine</vt:lpstr>
      <vt:lpstr>Figure 5.4-6  Allosteric Binding of a Ligand to  Non-Interconverting Receptor Sites</vt:lpstr>
      <vt:lpstr>Figure 5.4-7  Allosteric Binding of a Ligand to Interconverting Receptor Sites</vt:lpstr>
      <vt:lpstr>Figure 5.4-8  Allosteric Binding Curves for  Non-Interconverting and Interconverting Receptor Sites</vt:lpstr>
      <vt:lpstr>Figure 5.5-1  Distribution of O2 and CO2 Between a Gas Phase and Blood</vt:lpstr>
      <vt:lpstr>Figure 5.5-2  Oxyhemoglobin Dissociation for Human Blood  at 37oC and pH=7.4</vt:lpstr>
      <vt:lpstr>Figure 5.5-3  Oxyhemoglobin Dissociation Predicted by the Hill Model  Including the Bohr Effect</vt:lpstr>
      <vt:lpstr>Figure 5.5-4  CO2 Dissociation Curves and Associated pH Changes</vt:lpstr>
      <vt:lpstr>Figure 5.5-5  O2 and CO2 Changes Along a Pulmonary Capillary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</dc:title>
  <dc:creator>Jim</dc:creator>
  <cp:lastModifiedBy>Jim</cp:lastModifiedBy>
  <cp:revision>26</cp:revision>
  <dcterms:created xsi:type="dcterms:W3CDTF">2016-04-13T12:12:48Z</dcterms:created>
  <dcterms:modified xsi:type="dcterms:W3CDTF">2016-04-27T13:19:14Z</dcterms:modified>
</cp:coreProperties>
</file>