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5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8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12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95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7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2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6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8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20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44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D2B7D-5666-4D1F-A56E-9FE2859012E4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0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"/>
            <a:ext cx="91440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Chapter 4</a:t>
            </a:r>
            <a:br>
              <a:rPr lang="en-US" dirty="0" smtClean="0"/>
            </a:br>
            <a:r>
              <a:rPr lang="en-US" dirty="0" smtClean="0"/>
              <a:t>Interfacial and Membrane Equilibrium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972283"/>
              </p:ext>
            </p:extLst>
          </p:nvPr>
        </p:nvGraphicFramePr>
        <p:xfrm>
          <a:off x="3352800" y="2438400"/>
          <a:ext cx="2457417" cy="3509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Acrobat Document" r:id="rId3" imgW="6559560" imgH="9353520" progId="AcroExch.Document.DC">
                  <p:embed/>
                </p:oleObj>
              </mc:Choice>
              <mc:Fallback>
                <p:oleObj name="Acrobat Document" r:id="rId3" imgW="6559560" imgH="9353520" progId="AcroExch.Document.DC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438400"/>
                        <a:ext cx="2457417" cy="35099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4735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2000" dirty="0"/>
              <a:t>Figure 4.3-4  The Gibbs-</a:t>
            </a:r>
            <a:r>
              <a:rPr lang="en-US" sz="2000" dirty="0" err="1"/>
              <a:t>Donnan</a:t>
            </a:r>
            <a:r>
              <a:rPr lang="en-US" sz="2000" dirty="0"/>
              <a:t> Effect of Albumin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in </a:t>
            </a:r>
            <a:r>
              <a:rPr lang="en-US" sz="2000" dirty="0"/>
              <a:t>Physiological Saline </a:t>
            </a:r>
            <a:r>
              <a:rPr lang="en-US" sz="2000" dirty="0" smtClean="0"/>
              <a:t>Solution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19200"/>
            <a:ext cx="6564829" cy="5120640"/>
          </a:xfrm>
        </p:spPr>
      </p:pic>
    </p:spTree>
    <p:extLst>
      <p:ext uri="{BB962C8B-B14F-4D97-AF65-F5344CB8AC3E}">
        <p14:creationId xmlns:p14="http://schemas.microsoft.com/office/powerpoint/2010/main" val="1240524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000" dirty="0"/>
              <a:t>Figure 4.4-1  Electrical Double-Layer at a Negatively Charged Surface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0"/>
            <a:ext cx="6762906" cy="4572000"/>
          </a:xfrm>
        </p:spPr>
      </p:pic>
    </p:spTree>
    <p:extLst>
      <p:ext uri="{BB962C8B-B14F-4D97-AF65-F5344CB8AC3E}">
        <p14:creationId xmlns:p14="http://schemas.microsoft.com/office/powerpoint/2010/main" val="1558391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4.4-2.  Double-Layer Properties in Biological </a:t>
            </a:r>
            <a:r>
              <a:rPr lang="en-US" sz="2000" dirty="0" smtClean="0"/>
              <a:t>Solutions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8455398" cy="3657600"/>
          </a:xfrm>
        </p:spPr>
      </p:pic>
    </p:spTree>
    <p:extLst>
      <p:ext uri="{BB962C8B-B14F-4D97-AF65-F5344CB8AC3E}">
        <p14:creationId xmlns:p14="http://schemas.microsoft.com/office/powerpoint/2010/main" val="75398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Figure 4.1-1  Deviation From Interfacial Equilibrium by Small Mass Transfer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19200"/>
            <a:ext cx="7079600" cy="5303520"/>
          </a:xfrm>
        </p:spPr>
      </p:pic>
    </p:spTree>
    <p:extLst>
      <p:ext uri="{BB962C8B-B14F-4D97-AF65-F5344CB8AC3E}">
        <p14:creationId xmlns:p14="http://schemas.microsoft.com/office/powerpoint/2010/main" val="2941079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2200" dirty="0"/>
              <a:t>Figure 4.2-1   Equilibrium of a Solute Between Two Immiscible </a:t>
            </a:r>
            <a:r>
              <a:rPr lang="en-US" sz="2200" dirty="0" smtClean="0"/>
              <a:t>Liquids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95400"/>
            <a:ext cx="6502736" cy="521208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4.2-2  Equilibrium of a Gas Mixture With a Liquid </a:t>
            </a:r>
            <a:r>
              <a:rPr lang="en-US" sz="2000" dirty="0" smtClean="0"/>
              <a:t>Solution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583680" cy="5138971"/>
          </a:xfrm>
        </p:spPr>
      </p:pic>
    </p:spTree>
    <p:extLst>
      <p:ext uri="{BB962C8B-B14F-4D97-AF65-F5344CB8AC3E}">
        <p14:creationId xmlns:p14="http://schemas.microsoft.com/office/powerpoint/2010/main" val="1842944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4.2-3  Control Volume for Oxygen Absorption </a:t>
            </a:r>
            <a:r>
              <a:rPr lang="en-US" sz="2000" dirty="0" smtClean="0"/>
              <a:t>Model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05000"/>
            <a:ext cx="8560322" cy="2468880"/>
          </a:xfrm>
        </p:spPr>
      </p:pic>
    </p:spTree>
    <p:extLst>
      <p:ext uri="{BB962C8B-B14F-4D97-AF65-F5344CB8AC3E}">
        <p14:creationId xmlns:p14="http://schemas.microsoft.com/office/powerpoint/2010/main" val="2935780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2000" dirty="0"/>
              <a:t>Figure 4.2-4  Solute Equilibrium Between Homogeneous Phase A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and </a:t>
            </a:r>
            <a:r>
              <a:rPr lang="en-US" sz="2000" dirty="0"/>
              <a:t>Heterogeneous Phase B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371600"/>
            <a:ext cx="5541061" cy="5212080"/>
          </a:xfrm>
        </p:spPr>
      </p:pic>
    </p:spTree>
    <p:extLst>
      <p:ext uri="{BB962C8B-B14F-4D97-AF65-F5344CB8AC3E}">
        <p14:creationId xmlns:p14="http://schemas.microsoft.com/office/powerpoint/2010/main" val="643318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4.3-1  Charge Distribution with Electrochemical Membrane </a:t>
            </a:r>
            <a:r>
              <a:rPr lang="en-US" sz="2000" dirty="0" smtClean="0"/>
              <a:t>Equilibrium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8327295" cy="4572000"/>
          </a:xfrm>
        </p:spPr>
      </p:pic>
    </p:spTree>
    <p:extLst>
      <p:ext uri="{BB962C8B-B14F-4D97-AF65-F5344CB8AC3E}">
        <p14:creationId xmlns:p14="http://schemas.microsoft.com/office/powerpoint/2010/main" val="1934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2000" dirty="0"/>
              <a:t>Figure 4.3-2  Transmembrane Osmotic Pressure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Balanced </a:t>
            </a:r>
            <a:r>
              <a:rPr lang="en-US" sz="2000" dirty="0"/>
              <a:t>by Hydrostatic Pressure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7725494" cy="4663440"/>
          </a:xfrm>
        </p:spPr>
      </p:pic>
    </p:spTree>
    <p:extLst>
      <p:ext uri="{BB962C8B-B14F-4D97-AF65-F5344CB8AC3E}">
        <p14:creationId xmlns:p14="http://schemas.microsoft.com/office/powerpoint/2010/main" val="2244071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4.3-3  Swelling of an Erythrocyte in Hypotonic Salt </a:t>
            </a:r>
            <a:r>
              <a:rPr lang="en-US" sz="2000" dirty="0" smtClean="0"/>
              <a:t>Solution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5400"/>
            <a:ext cx="7205457" cy="4480560"/>
          </a:xfrm>
        </p:spPr>
      </p:pic>
    </p:spTree>
    <p:extLst>
      <p:ext uri="{BB962C8B-B14F-4D97-AF65-F5344CB8AC3E}">
        <p14:creationId xmlns:p14="http://schemas.microsoft.com/office/powerpoint/2010/main" val="2786116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96</Words>
  <Application>Microsoft Office PowerPoint</Application>
  <PresentationFormat>On-screen Show (4:3)</PresentationFormat>
  <Paragraphs>12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Acrobat Document</vt:lpstr>
      <vt:lpstr>Chapter 4 Interfacial and Membrane Equilibrium</vt:lpstr>
      <vt:lpstr>Figure 4.1-1  Deviation From Interfacial Equilibrium by Small Mass Transfer</vt:lpstr>
      <vt:lpstr>Figure 4.2-1   Equilibrium of a Solute Between Two Immiscible Liquids</vt:lpstr>
      <vt:lpstr>Figure 4.2-2  Equilibrium of a Gas Mixture With a Liquid Solution</vt:lpstr>
      <vt:lpstr>Figure 4.2-3  Control Volume for Oxygen Absorption Model</vt:lpstr>
      <vt:lpstr>Figure 4.2-4  Solute Equilibrium Between Homogeneous Phase A  and Heterogeneous Phase B</vt:lpstr>
      <vt:lpstr>Figure 4.3-1  Charge Distribution with Electrochemical Membrane Equilibrium</vt:lpstr>
      <vt:lpstr>Figure 4.3-2  Transmembrane Osmotic Pressure  Balanced by Hydrostatic Pressure</vt:lpstr>
      <vt:lpstr>Figure 4.3-3  Swelling of an Erythrocyte in Hypotonic Salt Solution</vt:lpstr>
      <vt:lpstr>Figure 4.3-4  The Gibbs-Donnan Effect of Albumin  in Physiological Saline Solution</vt:lpstr>
      <vt:lpstr>Figure 4.4-1  Electrical Double-Layer at a Negatively Charged Surface</vt:lpstr>
      <vt:lpstr>Figure 4.4-2.  Double-Layer Properties in Biological Solutions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Introduction</dc:title>
  <dc:creator>Jim</dc:creator>
  <cp:lastModifiedBy>Jim</cp:lastModifiedBy>
  <cp:revision>20</cp:revision>
  <dcterms:created xsi:type="dcterms:W3CDTF">2016-04-13T12:12:48Z</dcterms:created>
  <dcterms:modified xsi:type="dcterms:W3CDTF">2016-04-26T22:33:21Z</dcterms:modified>
</cp:coreProperties>
</file>