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22</a:t>
            </a:r>
            <a:br>
              <a:rPr lang="en-US" dirty="0" smtClean="0"/>
            </a:br>
            <a:r>
              <a:rPr lang="en-US" dirty="0" smtClean="0"/>
              <a:t>Diagnostics and Sensing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22.3-3  Expired Ethanol Concentration at the Mouth of an Ideal Lung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67520" cy="411480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22.3-4  Ethanol Distribution With Inhomogeneity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</a:t>
            </a:r>
            <a:r>
              <a:rPr lang="en-US" sz="2000" dirty="0"/>
              <a:t> </a:t>
            </a:r>
            <a:r>
              <a:rPr lang="en-US" sz="2000" dirty="0" smtClean="0"/>
              <a:t>Flow </a:t>
            </a:r>
            <a:r>
              <a:rPr lang="en-US" sz="2000" dirty="0"/>
              <a:t>(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>
                <a:sym typeface="Symbol"/>
              </a:rPr>
              <a:t></a:t>
            </a:r>
            <a:r>
              <a:rPr lang="en-US" sz="2000" dirty="0"/>
              <a:t>0.5, </a:t>
            </a:r>
            <a:r>
              <a:rPr lang="en-US" sz="2000" i="1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=0.5 ) or Volume (</a:t>
            </a:r>
            <a:r>
              <a:rPr lang="en-US" sz="2000" i="1" dirty="0"/>
              <a:t>h</a:t>
            </a:r>
            <a:r>
              <a:rPr lang="en-US" sz="2000" baseline="-25000" dirty="0"/>
              <a:t>1</a:t>
            </a:r>
            <a:r>
              <a:rPr lang="en-US" sz="2000" dirty="0">
                <a:sym typeface="Symbol"/>
              </a:rPr>
              <a:t></a:t>
            </a:r>
            <a:r>
              <a:rPr lang="en-US" sz="2000" dirty="0"/>
              <a:t>0.5,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=0.5)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80960" cy="5410498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22.4-1. Compartment Model of Whole Body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Transport and Muscle Metabolism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126480" cy="5471062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22.4-2  Dynamics of the Model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When               and </a:t>
            </a:r>
            <a:r>
              <a:rPr lang="en-US" sz="2000" dirty="0" smtClean="0">
                <a:sym typeface="Symbol"/>
              </a:rPr>
              <a:t>  and  </a:t>
            </a:r>
            <a:r>
              <a:rPr lang="en-US" sz="2000" dirty="0" err="1" smtClean="0"/>
              <a:t>PA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=5000 </a:t>
            </a:r>
            <a:r>
              <a:rPr lang="en-US" sz="2000" dirty="0"/>
              <a:t>L/min.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412480" cy="3902741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64" y="1060512"/>
            <a:ext cx="1463040" cy="3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22.4-3  Phase Plane Diagrams of Dynamic Response to Exercise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503920" cy="3772262"/>
          </a:xfrm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22.5-1 Tracer Transport of Glucose Analogs for PET Image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503920" cy="3318907"/>
          </a:xfrm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GB" sz="2000" dirty="0"/>
              <a:t> </a:t>
            </a:r>
            <a:r>
              <a:rPr lang="en-GB" sz="2000" dirty="0" smtClean="0"/>
              <a:t>Figure </a:t>
            </a:r>
            <a:r>
              <a:rPr lang="en-GB" sz="2000" dirty="0"/>
              <a:t>22.5-2  Concentration Dynamics of Radionuclides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in ROI Compartments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120640" cy="5508674"/>
          </a:xfrm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22.5-3  Sequential PET Recordings of Radioactive Counts in a ROI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680960" cy="5141137"/>
          </a:xfrm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22.6-1  </a:t>
            </a:r>
            <a:r>
              <a:rPr lang="en-US" sz="2000" i="1" dirty="0"/>
              <a:t>In Vitro</a:t>
            </a:r>
            <a:r>
              <a:rPr lang="en-US" sz="2000" dirty="0"/>
              <a:t> Assay for Cancer Cell Migration In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595360" cy="2376671"/>
          </a:xfrm>
        </p:spPr>
      </p:pic>
    </p:spTree>
    <p:extLst>
      <p:ext uri="{BB962C8B-B14F-4D97-AF65-F5344CB8AC3E}">
        <p14:creationId xmlns:p14="http://schemas.microsoft.com/office/powerpoint/2010/main" val="292980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22.6-2  Dynamic Distributions of Cancer and Stromal Cells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412480" cy="4081778"/>
          </a:xfrm>
        </p:spPr>
      </p:pic>
    </p:spTree>
    <p:extLst>
      <p:ext uri="{BB962C8B-B14F-4D97-AF65-F5344CB8AC3E}">
        <p14:creationId xmlns:p14="http://schemas.microsoft.com/office/powerpoint/2010/main" val="31704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22.1-1.  </a:t>
            </a:r>
            <a:r>
              <a:rPr lang="en-US" sz="2000" dirty="0" err="1"/>
              <a:t>Microdialysis</a:t>
            </a:r>
            <a:r>
              <a:rPr lang="en-US" sz="2000" dirty="0"/>
              <a:t> Probe Extracting </a:t>
            </a:r>
            <a:r>
              <a:rPr lang="en-US" sz="2000" dirty="0" err="1"/>
              <a:t>Analyte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Extravascular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4389120" cy="5534915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22.6-3  Dynamic Distributions of MMP and ECM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581115" cy="4206240"/>
          </a:xfrm>
        </p:spPr>
      </p:pic>
    </p:spTree>
    <p:extLst>
      <p:ext uri="{BB962C8B-B14F-4D97-AF65-F5344CB8AC3E}">
        <p14:creationId xmlns:p14="http://schemas.microsoft.com/office/powerpoint/2010/main" val="317048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22.6-4  Effect of </a:t>
            </a:r>
            <a:r>
              <a:rPr lang="en-US" sz="2000" dirty="0" err="1"/>
              <a:t>Haptotaxis</a:t>
            </a:r>
            <a:r>
              <a:rPr lang="en-US" sz="2000" dirty="0"/>
              <a:t> on Cancer Cell  Migration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49440" cy="5028466"/>
          </a:xfrm>
        </p:spPr>
      </p:pic>
    </p:spTree>
    <p:extLst>
      <p:ext uri="{BB962C8B-B14F-4D97-AF65-F5344CB8AC3E}">
        <p14:creationId xmlns:p14="http://schemas.microsoft.com/office/powerpoint/2010/main" val="317048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22.1-2 </a:t>
            </a:r>
            <a:r>
              <a:rPr lang="en-US" sz="2400" dirty="0" err="1"/>
              <a:t>Analyte</a:t>
            </a:r>
            <a:r>
              <a:rPr lang="en-US" sz="2400" dirty="0"/>
              <a:t> Concentrations Variations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Position and Time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03920" cy="42028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22.1-3  Effect of Parameter Changes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on  </a:t>
            </a:r>
            <a:r>
              <a:rPr lang="en-US" sz="2000" dirty="0" err="1"/>
              <a:t>Dialzyer</a:t>
            </a:r>
            <a:r>
              <a:rPr lang="en-US" sz="2000" dirty="0"/>
              <a:t>-to-Tissue Concentration Ratio (</a:t>
            </a:r>
            <a:r>
              <a:rPr lang="en-US" sz="2000" i="1" dirty="0"/>
              <a:t>DTR</a:t>
            </a:r>
            <a:r>
              <a:rPr lang="en-US" sz="20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829796" cy="420624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22.2-1.  Catheter-Mounted Dual Electrode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394960" cy="5526398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22.2-2  Membrane Surface Distributions of O</a:t>
            </a:r>
            <a:r>
              <a:rPr lang="en-US" sz="2000" baseline="-25000" dirty="0"/>
              <a:t>2 </a:t>
            </a:r>
            <a:r>
              <a:rPr lang="en-US" sz="2000" dirty="0"/>
              <a:t>(left) </a:t>
            </a:r>
            <a:br>
              <a:rPr lang="en-US" sz="2000" dirty="0"/>
            </a:br>
            <a:r>
              <a:rPr lang="en-US" sz="2000" dirty="0"/>
              <a:t>                           and </a:t>
            </a:r>
            <a:r>
              <a:rPr lang="en-US" sz="2000" dirty="0" err="1"/>
              <a:t>Isocontours</a:t>
            </a:r>
            <a:r>
              <a:rPr lang="en-US" sz="2000" dirty="0"/>
              <a:t> of Velocity Magnitude (right)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321040" cy="4525141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22.2-3  Current Outputs of Frontal (</a:t>
            </a:r>
            <a:r>
              <a:rPr lang="en-US" sz="2000" dirty="0" err="1"/>
              <a:t>i</a:t>
            </a:r>
            <a:r>
              <a:rPr lang="en-US" sz="2000" baseline="-25000" dirty="0" err="1"/>
              <a:t>FE</a:t>
            </a:r>
            <a:r>
              <a:rPr lang="en-US" sz="2000" dirty="0"/>
              <a:t>) and Peripheral (</a:t>
            </a:r>
            <a:r>
              <a:rPr lang="en-US" sz="2000" dirty="0" err="1"/>
              <a:t>i</a:t>
            </a:r>
            <a:r>
              <a:rPr lang="en-US" sz="2000" baseline="-25000" dirty="0" err="1"/>
              <a:t>PE</a:t>
            </a:r>
            <a:r>
              <a:rPr lang="en-US" sz="2000" dirty="0"/>
              <a:t>) Electrodes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1447800"/>
            <a:ext cx="8917361" cy="438912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22.3-1  Lung Model of Ethanol Transport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Pulmonary Blood to Exhaled Gas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126480" cy="5323202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22.3-2  Ethanol Distribution in Conducting Airways of an Ideal Lung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369091" cy="429768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171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Chapter 22 Diagnostics and Sensing</vt:lpstr>
      <vt:lpstr>Figure 22.1-1.  Microdialysis Probe Extracting Analyte  From Extravascular Tissue</vt:lpstr>
      <vt:lpstr>Figure 22.1-2 Analyte Concentrations Variations  in Position and Time </vt:lpstr>
      <vt:lpstr>Figure 22.1-3  Effect of Parameter Changes  on  Dialzyer-to-Tissue Concentration Ratio (DTR)</vt:lpstr>
      <vt:lpstr>Figure 22.2-1.  Catheter-Mounted Dual Electrode System</vt:lpstr>
      <vt:lpstr>Figure 22.2-2  Membrane Surface Distributions of O2 (left)                             and Isocontours of Velocity Magnitude (right)</vt:lpstr>
      <vt:lpstr>Figure 22.2-3  Current Outputs of Frontal (iFE) and Peripheral (iPE) Electrodes</vt:lpstr>
      <vt:lpstr>Figure 22.3-1  Lung Model of Ethanol Transport  From Pulmonary Blood to Exhaled Gas</vt:lpstr>
      <vt:lpstr>Figure 22.3-2  Ethanol Distribution in Conducting Airways of an Ideal Lung </vt:lpstr>
      <vt:lpstr>Figure 22.3-3  Expired Ethanol Concentration at the Mouth of an Ideal Lung</vt:lpstr>
      <vt:lpstr>Figure 22.3-4  Ethanol Distribution With Inhomogeneity  in Flow (f10.5, h1=0.5 ) or Volume (h10.5, f1=0.5)</vt:lpstr>
      <vt:lpstr>Figure 22.4-1. Compartment Model of Whole Body  O2 Transport and Muscle Metabolism</vt:lpstr>
      <vt:lpstr>Figure 22.4-2  Dynamics of the Model             When               and   and  PAm=5000 L/min.</vt:lpstr>
      <vt:lpstr>Figure 22.4-3  Phase Plane Diagrams of Dynamic Response to Exercise</vt:lpstr>
      <vt:lpstr>Figure 22.5-1 Tracer Transport of Glucose Analogs for PET Image Analysis</vt:lpstr>
      <vt:lpstr> Figure 22.5-2  Concentration Dynamics of Radionuclides  in ROI Compartments</vt:lpstr>
      <vt:lpstr>Figure 22.5-3  Sequential PET Recordings of Radioactive Counts in a ROI</vt:lpstr>
      <vt:lpstr>Figure 22.6-1  In Vitro Assay for Cancer Cell Migration In Tissue</vt:lpstr>
      <vt:lpstr>Figure 22.6-2  Dynamic Distributions of Cancer and Stromal Cells </vt:lpstr>
      <vt:lpstr>Figure 22.6-3  Dynamic Distributions of MMP and ECM </vt:lpstr>
      <vt:lpstr>Figure 22.6-4  Effect of Haptotaxis on Cancer Cell  Migration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26</cp:revision>
  <dcterms:created xsi:type="dcterms:W3CDTF">2016-04-13T12:12:48Z</dcterms:created>
  <dcterms:modified xsi:type="dcterms:W3CDTF">2016-05-06T12:10:31Z</dcterms:modified>
</cp:coreProperties>
</file>