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Therapies for Tissue and Organ Dysfunction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20.3-3  Performance of a 10,000-Fiber Intravascular Lung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an Inferior Vena Cava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138160" cy="3535618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20.4-1 Packed Adsorption Column for Apheresis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863840" cy="4705410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20.4-2 Spatial Distributions of Solute with Time in an Apheresis Column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(</a:t>
            </a:r>
            <a:r>
              <a:rPr lang="en-US" sz="2000" i="1" dirty="0">
                <a:sym typeface="Symbol"/>
              </a:rPr>
              <a:t></a:t>
            </a:r>
            <a:r>
              <a:rPr lang="en-US" sz="2000" dirty="0"/>
              <a:t>=</a:t>
            </a:r>
            <a:r>
              <a:rPr lang="en-US" sz="2000" i="1" dirty="0">
                <a:sym typeface="Symbol"/>
              </a:rPr>
              <a:t></a:t>
            </a:r>
            <a:r>
              <a:rPr lang="en-US" sz="2000" baseline="-25000" dirty="0"/>
              <a:t>1</a:t>
            </a:r>
            <a:r>
              <a:rPr lang="en-US" sz="2000" dirty="0"/>
              <a:t>=</a:t>
            </a:r>
            <a:r>
              <a:rPr lang="en-US" sz="2000" i="1" dirty="0">
                <a:sym typeface="Symbol"/>
              </a:rPr>
              <a:t></a:t>
            </a:r>
            <a:r>
              <a:rPr lang="en-US" sz="2000" baseline="-25000" dirty="0"/>
              <a:t>2</a:t>
            </a:r>
            <a:r>
              <a:rPr lang="en-US" sz="2000" dirty="0"/>
              <a:t>=1, </a:t>
            </a:r>
            <a:r>
              <a:rPr lang="en-US" sz="2000" i="1" dirty="0" err="1"/>
              <a:t>Pe</a:t>
            </a:r>
            <a:r>
              <a:rPr lang="en-US" sz="2000" dirty="0"/>
              <a:t>=100, </a:t>
            </a:r>
            <a:r>
              <a:rPr lang="en-US" sz="2000" i="1" dirty="0">
                <a:sym typeface="Symbol"/>
              </a:rPr>
              <a:t></a:t>
            </a:r>
            <a:r>
              <a:rPr lang="en-US" sz="2000" dirty="0"/>
              <a:t>=0.36)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321040" cy="4229212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20.4-3 Dynamic Performance of an Apheresis </a:t>
            </a:r>
            <a:r>
              <a:rPr lang="en-US" sz="2000" dirty="0" smtClean="0"/>
              <a:t>Device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i="1" dirty="0">
                <a:sym typeface="Symbol"/>
              </a:rPr>
              <a:t></a:t>
            </a:r>
            <a:r>
              <a:rPr lang="en-US" sz="2000" baseline="-25000" dirty="0"/>
              <a:t>2</a:t>
            </a:r>
            <a:r>
              <a:rPr lang="en-US" sz="2000" dirty="0"/>
              <a:t>=1, </a:t>
            </a:r>
            <a:r>
              <a:rPr lang="en-US" sz="2000" i="1" dirty="0" err="1"/>
              <a:t>Pe</a:t>
            </a:r>
            <a:r>
              <a:rPr lang="en-US" sz="2000" dirty="0"/>
              <a:t>=100, </a:t>
            </a:r>
            <a:r>
              <a:rPr lang="en-US" sz="2000" i="1" dirty="0">
                <a:sym typeface="Symbol"/>
              </a:rPr>
              <a:t></a:t>
            </a:r>
            <a:r>
              <a:rPr lang="en-US" sz="2000" dirty="0"/>
              <a:t>=0.36)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412480" cy="3987995"/>
          </a:xfrm>
        </p:spPr>
      </p:pic>
    </p:spTree>
    <p:extLst>
      <p:ext uri="{BB962C8B-B14F-4D97-AF65-F5344CB8AC3E}">
        <p14:creationId xmlns:p14="http://schemas.microsoft.com/office/powerpoint/2010/main" val="97326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20.5-1  Tissue Engineered Composite Skin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588148" cy="5212080"/>
          </a:xfrm>
        </p:spPr>
      </p:pic>
    </p:spTree>
    <p:extLst>
      <p:ext uri="{BB962C8B-B14F-4D97-AF65-F5344CB8AC3E}">
        <p14:creationId xmlns:p14="http://schemas.microsoft.com/office/powerpoint/2010/main" val="97326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20.5-2.  Cell Number Density Distribution in a Growing Epidermal Layer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766560" cy="5074606"/>
          </a:xfrm>
        </p:spPr>
      </p:pic>
    </p:spTree>
    <p:extLst>
      <p:ext uri="{BB962C8B-B14F-4D97-AF65-F5344CB8AC3E}">
        <p14:creationId xmlns:p14="http://schemas.microsoft.com/office/powerpoint/2010/main" val="97326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20.5-3.  Glucose Concentration Distributions in the Skin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309360" cy="4911889"/>
          </a:xfrm>
        </p:spPr>
      </p:pic>
    </p:spTree>
    <p:extLst>
      <p:ext uri="{BB962C8B-B14F-4D97-AF65-F5344CB8AC3E}">
        <p14:creationId xmlns:p14="http://schemas.microsoft.com/office/powerpoint/2010/main" val="97326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20.5-4.  Effect of Glucose Diffusivity Ratio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on </a:t>
            </a:r>
            <a:r>
              <a:rPr lang="en-US" sz="2000" dirty="0"/>
              <a:t>Epithelial Growth Dynamics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46720" cy="4855472"/>
          </a:xfrm>
        </p:spPr>
      </p:pic>
    </p:spTree>
    <p:extLst>
      <p:ext uri="{BB962C8B-B14F-4D97-AF65-F5344CB8AC3E}">
        <p14:creationId xmlns:p14="http://schemas.microsoft.com/office/powerpoint/2010/main" val="234176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20.1-1 Hemodialysis Model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Body Fluids and a Countercurrent Exchanger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760720" cy="541920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000" dirty="0"/>
              <a:t>Figure 20.1-2  </a:t>
            </a:r>
            <a:r>
              <a:rPr lang="en-US" sz="2000" dirty="0" smtClean="0"/>
              <a:t>Dynamics </a:t>
            </a:r>
            <a:r>
              <a:rPr lang="en-US" sz="2000" dirty="0"/>
              <a:t>of </a:t>
            </a:r>
            <a:r>
              <a:rPr lang="en-US" sz="2000" dirty="0" smtClean="0"/>
              <a:t>Urea Removal: Variable </a:t>
            </a:r>
            <a:r>
              <a:rPr lang="en-US" sz="2000" dirty="0"/>
              <a:t>Clearance (solid curves) Compared to </a:t>
            </a:r>
            <a:r>
              <a:rPr lang="en-US" sz="2000" dirty="0" smtClean="0"/>
              <a:t>Constant Clearance (dashed </a:t>
            </a:r>
            <a:r>
              <a:rPr lang="en-US" sz="2000" dirty="0"/>
              <a:t>curves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858000" cy="52983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Autofit/>
          </a:bodyPr>
          <a:lstStyle/>
          <a:p>
            <a:r>
              <a:rPr lang="en-US" sz="1900" dirty="0"/>
              <a:t>Figure 20.1-3  </a:t>
            </a:r>
            <a:r>
              <a:rPr lang="en-US" sz="1900" dirty="0" smtClean="0"/>
              <a:t>Urea </a:t>
            </a:r>
            <a:r>
              <a:rPr lang="en-US" sz="1900" dirty="0"/>
              <a:t>ICF and ECF </a:t>
            </a:r>
            <a:r>
              <a:rPr lang="en-US" sz="1900" dirty="0" smtClean="0"/>
              <a:t>Concentrations: Variable </a:t>
            </a:r>
            <a:r>
              <a:rPr lang="en-US" sz="1900" dirty="0"/>
              <a:t>Clearance (solid curves) Compared to Constant Clearance (dashed curves)</a:t>
            </a:r>
            <a:endParaRPr lang="en-US" sz="1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869680" cy="3589947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20.2-1  Effect of Hydraulic Permeability on Dialyzer Flow Distributions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03920" cy="4253542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20.2-2  Effect of Hydraulic Permeability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on </a:t>
            </a:r>
            <a:r>
              <a:rPr lang="en-US" sz="2000" dirty="0"/>
              <a:t>Blood and Dialysate Urea Concentrations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772400" cy="5149722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20.2-3  Comparison of Urea </a:t>
            </a:r>
            <a:r>
              <a:rPr lang="en-US" sz="2000" dirty="0" smtClean="0"/>
              <a:t>Clearance With </a:t>
            </a:r>
            <a:r>
              <a:rPr lang="en-US" sz="2000" dirty="0"/>
              <a:t>Varying and </a:t>
            </a:r>
            <a:br>
              <a:rPr lang="en-US" sz="2000" dirty="0"/>
            </a:br>
            <a:r>
              <a:rPr lang="en-US" sz="2000" dirty="0"/>
              <a:t>                       With Uniform Dialyzer Filtration Flows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583680" cy="5288691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20.3-1  Catheter-Mounted Intravascular O</a:t>
            </a:r>
            <a:r>
              <a:rPr lang="en-US" sz="2000" baseline="-25000" dirty="0"/>
              <a:t>2</a:t>
            </a:r>
            <a:r>
              <a:rPr lang="en-US" sz="2000" dirty="0"/>
              <a:t> and CO</a:t>
            </a:r>
            <a:r>
              <a:rPr lang="en-US" sz="2000" baseline="-25000" dirty="0"/>
              <a:t>2</a:t>
            </a:r>
            <a:r>
              <a:rPr lang="en-US" sz="2000" dirty="0"/>
              <a:t> Exchange Device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321040" cy="2526443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20.3-2  Macroscale Manifold Model and Microscale Fiber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5577840" cy="5419376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164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Acrobat Document</vt:lpstr>
      <vt:lpstr>Chapter 20 Therapies for Tissue and Organ Dysfunction</vt:lpstr>
      <vt:lpstr>Figure 20.1-1 Hemodialysis Model  With Body Fluids and a Countercurrent Exchanger</vt:lpstr>
      <vt:lpstr>Figure 20.1-2  Dynamics of Urea Removal: Variable Clearance (solid curves) Compared to Constant Clearance (dashed curves)</vt:lpstr>
      <vt:lpstr>Figure 20.1-3  Urea ICF and ECF Concentrations: Variable Clearance (solid curves) Compared to Constant Clearance (dashed curves)</vt:lpstr>
      <vt:lpstr>Figure 20.2-1  Effect of Hydraulic Permeability on Dialyzer Flow Distributions</vt:lpstr>
      <vt:lpstr>Figure 20.2-2  Effect of Hydraulic Permeability  on Blood and Dialysate Urea Concentrations</vt:lpstr>
      <vt:lpstr>Figure 20.2-3  Comparison of Urea Clearance With Varying and                         With Uniform Dialyzer Filtration Flows</vt:lpstr>
      <vt:lpstr>Figure 20.3-1  Catheter-Mounted Intravascular O2 and CO2 Exchange Device</vt:lpstr>
      <vt:lpstr>Figure 20.3-2  Macroscale Manifold Model and Microscale Fiber Model</vt:lpstr>
      <vt:lpstr>Figure 20.3-3  Performance of a 10,000-Fiber Intravascular Lung  in an Inferior Vena Cava</vt:lpstr>
      <vt:lpstr>Figure 20.4-1 Packed Adsorption Column for Apheresis</vt:lpstr>
      <vt:lpstr>Figure 20.4-2 Spatial Distributions of Solute with Time in an Apheresis Column (=1=2=1, Pe=100, =0.36)</vt:lpstr>
      <vt:lpstr>Figure 20.4-3 Dynamic Performance of an Apheresis Device  (2=1, Pe=100, =0.36)</vt:lpstr>
      <vt:lpstr>Figure 20.5-1  Tissue Engineered Composite Skin Model</vt:lpstr>
      <vt:lpstr>Figure 20.5-2.  Cell Number Density Distribution in a Growing Epidermal Layer</vt:lpstr>
      <vt:lpstr>Figure 20.5-3.  Glucose Concentration Distributions in the Skin Model</vt:lpstr>
      <vt:lpstr>Figure 20.5-4.  Effect of Glucose Diffusivity Ratio  on Epithelial Growth Dynamics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25</cp:revision>
  <dcterms:created xsi:type="dcterms:W3CDTF">2016-04-13T12:12:48Z</dcterms:created>
  <dcterms:modified xsi:type="dcterms:W3CDTF">2016-05-06T11:25:03Z</dcterms:modified>
</cp:coreProperties>
</file>