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Modeling Concepts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63208"/>
              </p:ext>
            </p:extLst>
          </p:nvPr>
        </p:nvGraphicFramePr>
        <p:xfrm>
          <a:off x="3352800" y="23622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4914833" imgH="7019890" progId="AcroExch.Document.DC">
                  <p:embed/>
                </p:oleObj>
              </mc:Choice>
              <mc:Fallback>
                <p:oleObj name="Acrobat Document" r:id="rId3" imgW="4914833" imgH="70198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362200"/>
                        <a:ext cx="2457417" cy="350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/>
              <a:t>Figure 2.1-1.  Densities of Binary Aqueous Solutions Relative to Pure Water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47800"/>
            <a:ext cx="8789714" cy="4297680"/>
          </a:xfrm>
        </p:spPr>
      </p:pic>
    </p:spTree>
    <p:extLst>
      <p:ext uri="{BB962C8B-B14F-4D97-AF65-F5344CB8AC3E}">
        <p14:creationId xmlns:p14="http://schemas.microsoft.com/office/powerpoint/2010/main" val="213576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/>
              <a:t>Figure 2.2-1 Transport by Convection(top) </a:t>
            </a:r>
            <a:r>
              <a:rPr lang="en-US" sz="2000" dirty="0" smtClean="0"/>
              <a:t>and </a:t>
            </a:r>
            <a:r>
              <a:rPr lang="en-US" sz="2000" dirty="0"/>
              <a:t>by </a:t>
            </a:r>
            <a:br>
              <a:rPr lang="en-US" sz="2000" dirty="0"/>
            </a:br>
            <a:r>
              <a:rPr lang="en-US" sz="2000" dirty="0" smtClean="0"/>
              <a:t>          Diffusion </a:t>
            </a:r>
            <a:r>
              <a:rPr lang="en-US" sz="2000" dirty="0"/>
              <a:t>and Electrical Migration(bottom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9063"/>
            <a:ext cx="6623455" cy="5577840"/>
          </a:xfrm>
        </p:spPr>
      </p:pic>
    </p:spTree>
    <p:extLst>
      <p:ext uri="{BB962C8B-B14F-4D97-AF65-F5344CB8AC3E}">
        <p14:creationId xmlns:p14="http://schemas.microsoft.com/office/powerpoint/2010/main" val="147685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/>
              <a:t>Figure 2.2-2  Mechanisms of Molecular Transport Through Cell </a:t>
            </a:r>
            <a:r>
              <a:rPr lang="en-US" sz="2000" dirty="0" smtClean="0"/>
              <a:t>Membranes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" y="1447800"/>
            <a:ext cx="9031115" cy="3657600"/>
          </a:xfrm>
        </p:spPr>
      </p:pic>
    </p:spTree>
    <p:extLst>
      <p:ext uri="{BB962C8B-B14F-4D97-AF65-F5344CB8AC3E}">
        <p14:creationId xmlns:p14="http://schemas.microsoft.com/office/powerpoint/2010/main" val="22337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2.2-3  Transcellular Uptake Through the Intestinal Cell Sheet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395510" cy="5760720"/>
          </a:xfrm>
        </p:spPr>
      </p:pic>
    </p:spTree>
    <p:extLst>
      <p:ext uri="{BB962C8B-B14F-4D97-AF65-F5344CB8AC3E}">
        <p14:creationId xmlns:p14="http://schemas.microsoft.com/office/powerpoint/2010/main" val="15681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/>
              <a:t>Figure 2.3-1   Material Balance Control Volume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492240" cy="5795939"/>
          </a:xfrm>
        </p:spPr>
      </p:pic>
    </p:spTree>
    <p:extLst>
      <p:ext uri="{BB962C8B-B14F-4D97-AF65-F5344CB8AC3E}">
        <p14:creationId xmlns:p14="http://schemas.microsoft.com/office/powerpoint/2010/main" val="113559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/>
              <a:t>Figure  2.4-1  Spatially Lumped Model of Transport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Rigid Tube with a Permeable Wall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65017" cy="4663440"/>
          </a:xfrm>
        </p:spPr>
      </p:pic>
    </p:spTree>
    <p:extLst>
      <p:ext uri="{BB962C8B-B14F-4D97-AF65-F5344CB8AC3E}">
        <p14:creationId xmlns:p14="http://schemas.microsoft.com/office/powerpoint/2010/main" val="348394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/>
              <a:t>Figure 2.4-2  One-Dimensional Model of Transport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Rigid Tube with a Permeable Wall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5619293"/>
          </a:xfrm>
        </p:spPr>
      </p:pic>
    </p:spTree>
    <p:extLst>
      <p:ext uri="{BB962C8B-B14F-4D97-AF65-F5344CB8AC3E}">
        <p14:creationId xmlns:p14="http://schemas.microsoft.com/office/powerpoint/2010/main" val="236483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/>
              <a:t>Figure 2.4-3  Dimensionless Output Concentration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99.2% Water </a:t>
            </a:r>
            <a:r>
              <a:rPr lang="en-US" sz="2000" dirty="0" smtClean="0"/>
              <a:t>Reabsorption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92240" cy="5588487"/>
          </a:xfrm>
        </p:spPr>
      </p:pic>
    </p:spTree>
    <p:extLst>
      <p:ext uri="{BB962C8B-B14F-4D97-AF65-F5344CB8AC3E}">
        <p14:creationId xmlns:p14="http://schemas.microsoft.com/office/powerpoint/2010/main" val="266323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Acrobat Document</vt:lpstr>
      <vt:lpstr>Chapter 2 Modeling Concepts</vt:lpstr>
      <vt:lpstr>Figure 2.1-1.  Densities of Binary Aqueous Solutions Relative to Pure Water</vt:lpstr>
      <vt:lpstr>Figure 2.2-1 Transport by Convection(top) and by            Diffusion and Electrical Migration(bottom)</vt:lpstr>
      <vt:lpstr>Figure 2.2-2  Mechanisms of Molecular Transport Through Cell Membranes</vt:lpstr>
      <vt:lpstr>Figure 2.2-3  Transcellular Uptake Through the Intestinal Cell Sheet </vt:lpstr>
      <vt:lpstr>Figure 2.3-1   Material Balance Control Volume</vt:lpstr>
      <vt:lpstr>Figure  2.4-1  Spatially Lumped Model of Transport  in a Rigid Tube with a Permeable Wall</vt:lpstr>
      <vt:lpstr>Figure 2.4-2  One-Dimensional Model of Transport  in a Rigid Tube with a Permeable Wall </vt:lpstr>
      <vt:lpstr>Figure 2.4-3  Dimensionless Output Concentration  With 99.2% Water Reabsorption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8</cp:revision>
  <dcterms:created xsi:type="dcterms:W3CDTF">2016-04-13T12:12:48Z</dcterms:created>
  <dcterms:modified xsi:type="dcterms:W3CDTF">2016-04-14T14:47:22Z</dcterms:modified>
</cp:coreProperties>
</file>