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Compartment Models I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18.2-3  Series of J Flow-Through Compartments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8686800" cy="978675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18.2-4  Impulse Response of J Identical Compartments in Series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132320" cy="4747319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18.2-5  Parallel Compartment Model Without Interaction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8046720" cy="2551209"/>
          </a:xfrm>
        </p:spPr>
      </p:pic>
    </p:spTree>
    <p:extLst>
      <p:ext uri="{BB962C8B-B14F-4D97-AF65-F5344CB8AC3E}">
        <p14:creationId xmlns:p14="http://schemas.microsoft.com/office/powerpoint/2010/main" val="165097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18.2-6  Step Response of Non-Interactive Model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Equal Compartment Flows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890906" cy="5029200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18.2-7  Parallel Compartment Model With Flow Interaction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72400" cy="3700920"/>
          </a:xfrm>
        </p:spPr>
      </p:pic>
    </p:spTree>
    <p:extLst>
      <p:ext uri="{BB962C8B-B14F-4D97-AF65-F5344CB8AC3E}">
        <p14:creationId xmlns:p14="http://schemas.microsoft.com/office/powerpoint/2010/main" val="165097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18.2-8  Step Response of Flow-Interactive Model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With </a:t>
            </a:r>
            <a:r>
              <a:rPr lang="en-US" sz="2000" dirty="0"/>
              <a:t>Equal Inflow </a:t>
            </a:r>
            <a:r>
              <a:rPr lang="en-US" sz="2000" dirty="0" smtClean="0"/>
              <a:t>and </a:t>
            </a:r>
            <a:r>
              <a:rPr lang="en-US" sz="2000" dirty="0"/>
              <a:t>Inter-Compartment Flow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223760" cy="4959568"/>
          </a:xfrm>
        </p:spPr>
      </p:pic>
    </p:spTree>
    <p:extLst>
      <p:ext uri="{BB962C8B-B14F-4D97-AF65-F5344CB8AC3E}">
        <p14:creationId xmlns:p14="http://schemas.microsoft.com/office/powerpoint/2010/main" val="165097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18.2-9  Parallel Compartment Model With Diffusion Interaction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955280" cy="3703484"/>
          </a:xfrm>
        </p:spPr>
      </p:pic>
    </p:spTree>
    <p:extLst>
      <p:ext uri="{BB962C8B-B14F-4D97-AF65-F5344CB8AC3E}">
        <p14:creationId xmlns:p14="http://schemas.microsoft.com/office/powerpoint/2010/main" val="1650975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</a:t>
            </a:r>
            <a:r>
              <a:rPr lang="en-US" sz="2000"/>
              <a:t>18.3-1  </a:t>
            </a:r>
            <a:r>
              <a:rPr lang="en-US" sz="2000" smtClean="0"/>
              <a:t>Behavior </a:t>
            </a:r>
            <a:r>
              <a:rPr lang="en-US" sz="2000" dirty="0"/>
              <a:t>of </a:t>
            </a:r>
            <a:r>
              <a:rPr lang="en-US" sz="2000"/>
              <a:t>a </a:t>
            </a:r>
            <a:r>
              <a:rPr lang="en-US" sz="2000" smtClean="0"/>
              <a:t>(</a:t>
            </a:r>
            <a:r>
              <a:rPr lang="en-US" sz="2000" dirty="0"/>
              <a:t>Single Input)-(Single Output</a:t>
            </a:r>
            <a:r>
              <a:rPr lang="en-US" sz="2000"/>
              <a:t>)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Flow-Through </a:t>
            </a:r>
            <a:r>
              <a:rPr lang="en-US" sz="2000" dirty="0"/>
              <a:t>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8046720" cy="3087219"/>
          </a:xfrm>
        </p:spPr>
      </p:pic>
    </p:spTree>
    <p:extLst>
      <p:ext uri="{BB962C8B-B14F-4D97-AF65-F5344CB8AC3E}">
        <p14:creationId xmlns:p14="http://schemas.microsoft.com/office/powerpoint/2010/main" val="165097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18.3-2.  Concentration Input and Outputs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Measured </a:t>
            </a:r>
            <a:r>
              <a:rPr lang="en-US" sz="2000" dirty="0"/>
              <a:t>for an Isolated Tumor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600024" cy="4480560"/>
          </a:xfrm>
        </p:spPr>
      </p:pic>
    </p:spTree>
    <p:extLst>
      <p:ext uri="{BB962C8B-B14F-4D97-AF65-F5344CB8AC3E}">
        <p14:creationId xmlns:p14="http://schemas.microsoft.com/office/powerpoint/2010/main" val="1650975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18.3-3  Model of Dual-Tracer Transport in an Isolated Tumor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55280" cy="3932416"/>
          </a:xfrm>
        </p:spPr>
      </p:pic>
    </p:spTree>
    <p:extLst>
      <p:ext uri="{BB962C8B-B14F-4D97-AF65-F5344CB8AC3E}">
        <p14:creationId xmlns:p14="http://schemas.microsoft.com/office/powerpoint/2010/main" val="179445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18.1-1 Compartment Model With Inputs and Outputs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5930322" cy="475488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18.1-2  Alternative Compartment Models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Drug Metabolism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67004" cy="46634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18.1-3  Tracer Injection Into a System Inlet Stream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108671" cy="338328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18.1-4  System Responses to Step  and  Pulse Concentration Inputs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955280" cy="3984364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18.1-5  Single Flow-Through Compartment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046720" cy="2819263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18.1-6  Responses of a Perfectly Mixed Compartment to an Inert Tracer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949440" cy="491121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18.2-1   Two Compartment Flow-Through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4600"/>
            <a:ext cx="7863840" cy="1566464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18.2-2  Responses of One-Compartment (1)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and </a:t>
            </a:r>
            <a:r>
              <a:rPr lang="en-US" sz="2000" dirty="0"/>
              <a:t>Two-Compartment (2) Models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686800" cy="3819695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148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Acrobat Document</vt:lpstr>
      <vt:lpstr>Chapter 18 Compartment Models I</vt:lpstr>
      <vt:lpstr>Figure 18.1-1 Compartment Model With Inputs and Outputs</vt:lpstr>
      <vt:lpstr>Figure 18.1-2  Alternative Compartment Models  for Drug Metabolism</vt:lpstr>
      <vt:lpstr>Figure 18.1-3  Tracer Injection Into a System Inlet Stream</vt:lpstr>
      <vt:lpstr>Figure 18.1-4  System Responses to Step  and  Pulse Concentration Inputs</vt:lpstr>
      <vt:lpstr>Figure 18.1-5  Single Flow-Through Compartment</vt:lpstr>
      <vt:lpstr>Figure 18.1-6  Responses of a Perfectly Mixed Compartment to an Inert Tracer</vt:lpstr>
      <vt:lpstr>Figure 18.2-1   Two Compartment Flow-Through Model</vt:lpstr>
      <vt:lpstr>Figure 18.2-2  Responses of One-Compartment (1)  and Two-Compartment (2) Models </vt:lpstr>
      <vt:lpstr>Figure 18.2-3  Series of J Flow-Through Compartments</vt:lpstr>
      <vt:lpstr>Figure 18.2-4  Impulse Response of J Identical Compartments in Series</vt:lpstr>
      <vt:lpstr>Figure 18.2-5  Parallel Compartment Model Without Interaction</vt:lpstr>
      <vt:lpstr>Figure 18.2-6  Step Response of Non-Interactive Model  With Equal Compartment Flows</vt:lpstr>
      <vt:lpstr>Figure 18.2-7  Parallel Compartment Model With Flow Interaction</vt:lpstr>
      <vt:lpstr>Figure 18.2-8  Step Response of Flow-Interactive Model  With Equal Inflow and Inter-Compartment Flow</vt:lpstr>
      <vt:lpstr>Figure 18.2-9  Parallel Compartment Model With Diffusion Interaction</vt:lpstr>
      <vt:lpstr>Figure 18.3-1  Behavior of a (Single Input)-(Single Output)  Flow-Through System</vt:lpstr>
      <vt:lpstr>Figure 18.3-2.  Concentration Input and Outputs  Measured for an Isolated Tumor</vt:lpstr>
      <vt:lpstr>Figure 18.3-3  Model of Dual-Tracer Transport in an Isolated Tumor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26</cp:revision>
  <dcterms:created xsi:type="dcterms:W3CDTF">2016-04-13T12:12:48Z</dcterms:created>
  <dcterms:modified xsi:type="dcterms:W3CDTF">2016-05-06T10:50:16Z</dcterms:modified>
</cp:coreProperties>
</file>