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2B7D-5666-4D1F-A56E-9FE2859012E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12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Transfer Coefficients &amp; Separation Devices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72283"/>
              </p:ext>
            </p:extLst>
          </p:nvPr>
        </p:nvGraphicFramePr>
        <p:xfrm>
          <a:off x="3352800" y="2438400"/>
          <a:ext cx="2457417" cy="350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3" imgW="6559560" imgH="9353520" progId="AcroExch.Document.DC">
                  <p:embed/>
                </p:oleObj>
              </mc:Choice>
              <mc:Fallback>
                <p:oleObj name="Acrobat Document" r:id="rId3" imgW="6559560" imgH="9353520" progId="AcroExch.Document.DC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438400"/>
                        <a:ext cx="2457417" cy="3509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73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12.2-3  Oxygen Transport During Flow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Around </a:t>
            </a:r>
            <a:r>
              <a:rPr lang="en-US" sz="2000" dirty="0"/>
              <a:t>a Membrane Coated Electrode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5812389" cy="4937760"/>
          </a:xfrm>
        </p:spPr>
      </p:pic>
    </p:spTree>
    <p:extLst>
      <p:ext uri="{BB962C8B-B14F-4D97-AF65-F5344CB8AC3E}">
        <p14:creationId xmlns:p14="http://schemas.microsoft.com/office/powerpoint/2010/main" val="124052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dirty="0"/>
              <a:t>Figure 12.2-4  Current Output Sensitivity of  Bare and Membrane Coated Oxygen Electrodes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684553" cy="4663440"/>
          </a:xfrm>
        </p:spPr>
      </p:pic>
    </p:spTree>
    <p:extLst>
      <p:ext uri="{BB962C8B-B14F-4D97-AF65-F5344CB8AC3E}">
        <p14:creationId xmlns:p14="http://schemas.microsoft.com/office/powerpoint/2010/main" val="155839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12.2-5  Parallel Diffusion and Convection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Through a Membrane and its Unstirred Layers 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1600"/>
            <a:ext cx="4508006" cy="4754880"/>
          </a:xfrm>
        </p:spPr>
      </p:pic>
    </p:spTree>
    <p:extLst>
      <p:ext uri="{BB962C8B-B14F-4D97-AF65-F5344CB8AC3E}">
        <p14:creationId xmlns:p14="http://schemas.microsoft.com/office/powerpoint/2010/main" val="7539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12.2-6  Solute Concentration Polarization Across a Membrane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76400"/>
            <a:ext cx="5352682" cy="4754880"/>
          </a:xfrm>
        </p:spPr>
      </p:pic>
    </p:spTree>
    <p:extLst>
      <p:ext uri="{BB962C8B-B14F-4D97-AF65-F5344CB8AC3E}">
        <p14:creationId xmlns:p14="http://schemas.microsoft.com/office/powerpoint/2010/main" val="4228388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12.2-7  Solute Buildup at a Membrane Surface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During </a:t>
            </a:r>
            <a:r>
              <a:rPr lang="en-US" sz="2000" dirty="0"/>
              <a:t>Concentration Polarization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564329" cy="4023360"/>
          </a:xfrm>
        </p:spPr>
      </p:pic>
    </p:spTree>
    <p:extLst>
      <p:ext uri="{BB962C8B-B14F-4D97-AF65-F5344CB8AC3E}">
        <p14:creationId xmlns:p14="http://schemas.microsoft.com/office/powerpoint/2010/main" val="1240280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12.3-1  Hollow Fiber Blood Oxygenator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8530736" cy="3749040"/>
          </a:xfrm>
        </p:spPr>
      </p:pic>
    </p:spTree>
    <p:extLst>
      <p:ext uri="{BB962C8B-B14F-4D97-AF65-F5344CB8AC3E}">
        <p14:creationId xmlns:p14="http://schemas.microsoft.com/office/powerpoint/2010/main" val="341719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12.3-2  Blood Flow Pattern in the Fiber Bed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of </a:t>
            </a:r>
            <a:r>
              <a:rPr lang="en-US" sz="2000" dirty="0"/>
              <a:t>the </a:t>
            </a:r>
            <a:r>
              <a:rPr lang="en-US" sz="2000" dirty="0" err="1"/>
              <a:t>Sarns</a:t>
            </a:r>
            <a:r>
              <a:rPr lang="en-US" sz="2000" dirty="0"/>
              <a:t> Turbo Oxygenator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741683"/>
            <a:ext cx="5911819" cy="4572000"/>
          </a:xfrm>
        </p:spPr>
      </p:pic>
    </p:spTree>
    <p:extLst>
      <p:ext uri="{BB962C8B-B14F-4D97-AF65-F5344CB8AC3E}">
        <p14:creationId xmlns:p14="http://schemas.microsoft.com/office/powerpoint/2010/main" val="3913641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12.3-3  Performance Characteristics of the </a:t>
            </a:r>
            <a:r>
              <a:rPr lang="en-US" sz="2000" dirty="0" err="1"/>
              <a:t>Sarns</a:t>
            </a:r>
            <a:r>
              <a:rPr lang="en-US" sz="2000" dirty="0"/>
              <a:t> Turbo Oxygenator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8" y="1600200"/>
            <a:ext cx="8120238" cy="4023360"/>
          </a:xfrm>
        </p:spPr>
      </p:pic>
    </p:spTree>
    <p:extLst>
      <p:ext uri="{BB962C8B-B14F-4D97-AF65-F5344CB8AC3E}">
        <p14:creationId xmlns:p14="http://schemas.microsoft.com/office/powerpoint/2010/main" val="1524883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12.3-4  Hollow Fiber Dialyzer With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Countercurrent </a:t>
            </a:r>
            <a:r>
              <a:rPr lang="en-US" sz="2000" dirty="0"/>
              <a:t>Blood and Dialysate Flows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8533863" cy="3840480"/>
          </a:xfrm>
        </p:spPr>
      </p:pic>
    </p:spTree>
    <p:extLst>
      <p:ext uri="{BB962C8B-B14F-4D97-AF65-F5344CB8AC3E}">
        <p14:creationId xmlns:p14="http://schemas.microsoft.com/office/powerpoint/2010/main" val="516849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12.3-5 Effect of Dialysate Flow on Mass Transfer Coefficient </a:t>
            </a:r>
            <a:br>
              <a:rPr lang="en-US" sz="2000" dirty="0"/>
            </a:br>
            <a:r>
              <a:rPr lang="en-US" sz="2000" dirty="0"/>
              <a:t>               in a Fresenius </a:t>
            </a:r>
            <a:r>
              <a:rPr lang="en-US" sz="2000" dirty="0" err="1"/>
              <a:t>Hemodialyzer</a:t>
            </a:r>
            <a:r>
              <a:rPr lang="en-US" sz="2000" dirty="0"/>
              <a:t> Without Filtration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7194296" cy="4754880"/>
          </a:xfrm>
        </p:spPr>
      </p:pic>
    </p:spTree>
    <p:extLst>
      <p:ext uri="{BB962C8B-B14F-4D97-AF65-F5344CB8AC3E}">
        <p14:creationId xmlns:p14="http://schemas.microsoft.com/office/powerpoint/2010/main" val="120702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12.1-1  Simultaneous Diffusion </a:t>
            </a:r>
            <a:r>
              <a:rPr lang="en-US" sz="2000" dirty="0" smtClean="0"/>
              <a:t>and </a:t>
            </a:r>
            <a:r>
              <a:rPr lang="en-US" sz="2000" dirty="0"/>
              <a:t>Transverse </a:t>
            </a:r>
            <a:r>
              <a:rPr lang="en-US" sz="2000" dirty="0" smtClean="0"/>
              <a:t>Convection</a:t>
            </a:r>
            <a:br>
              <a:rPr lang="en-US" sz="2000" dirty="0" smtClean="0"/>
            </a:br>
            <a:r>
              <a:rPr lang="en-US" sz="2000" dirty="0" smtClean="0"/>
              <a:t>Near </a:t>
            </a:r>
            <a:r>
              <a:rPr lang="en-US" sz="2000" dirty="0"/>
              <a:t>a Solid Wall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721423" cy="3474720"/>
          </a:xfrm>
        </p:spPr>
      </p:pic>
    </p:spTree>
    <p:extLst>
      <p:ext uri="{BB962C8B-B14F-4D97-AF65-F5344CB8AC3E}">
        <p14:creationId xmlns:p14="http://schemas.microsoft.com/office/powerpoint/2010/main" val="2941079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sz="2000" dirty="0"/>
              <a:t>Figure 12.3-6.  Urea Clearance in a PUREMA </a:t>
            </a:r>
            <a:r>
              <a:rPr lang="en-US" sz="2000" dirty="0" err="1"/>
              <a:t>Hemodialyzer</a:t>
            </a:r>
            <a:r>
              <a:rPr lang="en-US" sz="2000" dirty="0"/>
              <a:t> </a:t>
            </a:r>
            <a:r>
              <a:rPr lang="en-US" sz="2000" dirty="0" smtClean="0"/>
              <a:t>With Filtration </a:t>
            </a:r>
            <a:br>
              <a:rPr lang="en-US" sz="2000" dirty="0" smtClean="0"/>
            </a:br>
            <a:r>
              <a:rPr lang="en-US" sz="2000" dirty="0" smtClean="0"/>
              <a:t>When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in</a:t>
            </a:r>
            <a:r>
              <a:rPr lang="en-US" sz="2000" baseline="30000" dirty="0" err="1" smtClean="0"/>
              <a:t>B</a:t>
            </a:r>
            <a:r>
              <a:rPr lang="en-US" sz="2000" dirty="0" smtClean="0"/>
              <a:t>=360ml/min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6856689" cy="45720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305175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18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400" dirty="0"/>
              <a:t>Figure 12.1-2  Stagnant Film Model of Solute Transport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5647799" cy="49377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12.1-3 Penetration Distance With Increasing Contact Time (</a:t>
            </a:r>
            <a:r>
              <a:rPr lang="en-US" sz="2000" dirty="0">
                <a:sym typeface="Symbol"/>
              </a:rPr>
              <a:t></a:t>
            </a:r>
            <a:r>
              <a:rPr lang="en-US" sz="2000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4" y="2286000"/>
            <a:ext cx="8869680" cy="2792002"/>
          </a:xfrm>
        </p:spPr>
      </p:pic>
    </p:spTree>
    <p:extLst>
      <p:ext uri="{BB962C8B-B14F-4D97-AF65-F5344CB8AC3E}">
        <p14:creationId xmlns:p14="http://schemas.microsoft.com/office/powerpoint/2010/main" val="184294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12.1-4  Oxygen Transport During Flow Around an Electrode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877015" cy="5120640"/>
          </a:xfrm>
        </p:spPr>
      </p:pic>
    </p:spTree>
    <p:extLst>
      <p:ext uri="{BB962C8B-B14F-4D97-AF65-F5344CB8AC3E}">
        <p14:creationId xmlns:p14="http://schemas.microsoft.com/office/powerpoint/2010/main" val="293578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12.1-5.  Current Output Sensitivity of a Bare Oxygen Electrode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76400"/>
            <a:ext cx="6231293" cy="4297680"/>
          </a:xfrm>
        </p:spPr>
      </p:pic>
    </p:spTree>
    <p:extLst>
      <p:ext uri="{BB962C8B-B14F-4D97-AF65-F5344CB8AC3E}">
        <p14:creationId xmlns:p14="http://schemas.microsoft.com/office/powerpoint/2010/main" val="64331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12.1-6  Film Model of  Solute Convection and Diffusion in Parallel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5663898" cy="4846320"/>
          </a:xfrm>
        </p:spPr>
      </p:pic>
    </p:spTree>
    <p:extLst>
      <p:ext uri="{BB962C8B-B14F-4D97-AF65-F5344CB8AC3E}">
        <p14:creationId xmlns:p14="http://schemas.microsoft.com/office/powerpoint/2010/main" val="193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r>
              <a:rPr lang="en-US" sz="2000" dirty="0"/>
              <a:t>Figure 12.2-1  Diffusion Between Two Non-Ideal Immiscible Solutions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8050441" cy="3840480"/>
          </a:xfrm>
        </p:spPr>
      </p:pic>
    </p:spTree>
    <p:extLst>
      <p:ext uri="{BB962C8B-B14F-4D97-AF65-F5344CB8AC3E}">
        <p14:creationId xmlns:p14="http://schemas.microsoft.com/office/powerpoint/2010/main" val="224407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12.2-2  Diffusion Through a Membrane and Adjacent Unstirred Layers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5638670" cy="5029200"/>
          </a:xfrm>
        </p:spPr>
      </p:pic>
    </p:spTree>
    <p:extLst>
      <p:ext uri="{BB962C8B-B14F-4D97-AF65-F5344CB8AC3E}">
        <p14:creationId xmlns:p14="http://schemas.microsoft.com/office/powerpoint/2010/main" val="278611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168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Acrobat Document</vt:lpstr>
      <vt:lpstr>Chapter 12 Transfer Coefficients &amp; Separation Devices</vt:lpstr>
      <vt:lpstr>Figure 12.1-1  Simultaneous Diffusion and Transverse Convection Near a Solid Wall</vt:lpstr>
      <vt:lpstr>Figure 12.1-2  Stagnant Film Model of Solute Transport </vt:lpstr>
      <vt:lpstr>Figure 12.1-3 Penetration Distance With Increasing Contact Time ()</vt:lpstr>
      <vt:lpstr>Figure 12.1-4  Oxygen Transport During Flow Around an Electrode</vt:lpstr>
      <vt:lpstr>Figure 12.1-5.  Current Output Sensitivity of a Bare Oxygen Electrode</vt:lpstr>
      <vt:lpstr>Figure 12.1-6  Film Model of  Solute Convection and Diffusion in Parallel</vt:lpstr>
      <vt:lpstr>Figure 12.2-1  Diffusion Between Two Non-Ideal Immiscible Solutions</vt:lpstr>
      <vt:lpstr>Figure 12.2-2  Diffusion Through a Membrane and Adjacent Unstirred Layers</vt:lpstr>
      <vt:lpstr>Figure 12.2-3  Oxygen Transport During Flow  Around a Membrane Coated Electrode</vt:lpstr>
      <vt:lpstr>Figure 12.2-4  Current Output Sensitivity of  Bare and Membrane Coated Oxygen Electrodes</vt:lpstr>
      <vt:lpstr>Figure 12.2-5  Parallel Diffusion and Convection  Through a Membrane and its Unstirred Layers </vt:lpstr>
      <vt:lpstr>Figure 12.2-6  Solute Concentration Polarization Across a Membrane</vt:lpstr>
      <vt:lpstr>Figure 12.2-7  Solute Buildup at a Membrane Surface  During Concentration Polarization </vt:lpstr>
      <vt:lpstr>Figure 12.3-1  Hollow Fiber Blood Oxygenator</vt:lpstr>
      <vt:lpstr>Figure 12.3-2  Blood Flow Pattern in the Fiber Bed  of the Sarns Turbo Oxygenator</vt:lpstr>
      <vt:lpstr>Figure 12.3-3  Performance Characteristics of the Sarns Turbo Oxygenator</vt:lpstr>
      <vt:lpstr>Figure 12.3-4  Hollow Fiber Dialyzer With  Countercurrent Blood and Dialysate Flows</vt:lpstr>
      <vt:lpstr>Figure 12.3-5 Effect of Dialysate Flow on Mass Transfer Coefficient                 in a Fresenius Hemodialyzer Without Filtration</vt:lpstr>
      <vt:lpstr>Figure 12.3-6.  Urea Clearance in a PUREMA Hemodialyzer With Filtration  When QinB=360ml/min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</dc:title>
  <dc:creator>Jim</dc:creator>
  <cp:lastModifiedBy>Jim</cp:lastModifiedBy>
  <cp:revision>26</cp:revision>
  <dcterms:created xsi:type="dcterms:W3CDTF">2016-04-13T12:12:48Z</dcterms:created>
  <dcterms:modified xsi:type="dcterms:W3CDTF">2016-05-05T12:52:02Z</dcterms:modified>
</cp:coreProperties>
</file>